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1" r:id="rId26"/>
    <p:sldId id="280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83" r:id="rId35"/>
    <p:sldId id="291" r:id="rId36"/>
    <p:sldId id="292" r:id="rId37"/>
    <p:sldId id="293" r:id="rId38"/>
    <p:sldId id="294" r:id="rId39"/>
    <p:sldId id="295" r:id="rId40"/>
  </p:sldIdLst>
  <p:sldSz cx="9144000" cy="5143500" type="screen16x9"/>
  <p:notesSz cx="6858000" cy="9144000"/>
  <p:embeddedFontLst>
    <p:embeddedFont>
      <p:font typeface="Old Standard TT" panose="020B0604020202020204" charset="0"/>
      <p:regular r:id="rId42"/>
      <p:bold r:id="rId43"/>
      <p:italic r:id="rId44"/>
    </p:embeddedFont>
    <p:embeddedFont>
      <p:font typeface="MS PGothic" panose="020B0600070205080204" pitchFamily="34" charset="-128"/>
      <p:regular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2"/>
    <p:restoredTop sz="94648"/>
  </p:normalViewPr>
  <p:slideViewPr>
    <p:cSldViewPr snapToGrid="0">
      <p:cViewPr varScale="1">
        <p:scale>
          <a:sx n="140" d="100"/>
          <a:sy n="140" d="100"/>
        </p:scale>
        <p:origin x="37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1779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05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37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05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02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54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40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7452c8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7452c8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7452c8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7452c8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2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Spark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DataFrames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a natural construct for applying deep learning models to a large-scale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dataset.Deep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Learning Pipelines provides a set of (Spark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MLlib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Transformers for applying TensorFlow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Graphsand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TensorFlow-backed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Models at scale. In addition, popular images models can be applied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outof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box, without requiring any TensorFlow 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code. The Transformers, backed by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theTensorframes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library, efficiently handle the distribution of models and data to Spark workers.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Deep Learning in Spark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Thy Nguyen, Aileen Bui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9E2455-D3B2-4E83-9F19-47B6CBA3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Deep Model</a:t>
            </a:r>
          </a:p>
        </p:txBody>
      </p:sp>
      <p:pic>
        <p:nvPicPr>
          <p:cNvPr id="1029" name="Picture 5" descr="Image result for vgg16">
            <a:extLst>
              <a:ext uri="{FF2B5EF4-FFF2-40B4-BE49-F238E27FC236}">
                <a16:creationId xmlns="" xmlns:a16="http://schemas.microsoft.com/office/drawing/2014/main" id="{24C21DE0-3F94-40C0-8803-C130096A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1" y="1058225"/>
            <a:ext cx="5768788" cy="21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02EB0EC-7E65-4705-9AB8-CEFF65BD9D74}"/>
              </a:ext>
            </a:extLst>
          </p:cNvPr>
          <p:cNvSpPr txBox="1"/>
          <p:nvPr/>
        </p:nvSpPr>
        <p:spPr>
          <a:xfrm>
            <a:off x="7079876" y="1873255"/>
            <a:ext cx="112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138 Million parameter</a:t>
            </a:r>
          </a:p>
        </p:txBody>
      </p:sp>
      <p:pic>
        <p:nvPicPr>
          <p:cNvPr id="9" name="Google Shape;96;p19">
            <a:extLst>
              <a:ext uri="{FF2B5EF4-FFF2-40B4-BE49-F238E27FC236}">
                <a16:creationId xmlns="" xmlns:a16="http://schemas.microsoft.com/office/drawing/2014/main" id="{3FD0A27B-828A-4B40-B474-55F4DFDB44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031" y="3299428"/>
            <a:ext cx="5566845" cy="167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B580FB-D5CD-415E-BEDC-CAAFA054E798}"/>
              </a:ext>
            </a:extLst>
          </p:cNvPr>
          <p:cNvSpPr txBox="1"/>
          <p:nvPr/>
        </p:nvSpPr>
        <p:spPr>
          <a:xfrm>
            <a:off x="311700" y="4135106"/>
            <a:ext cx="112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6*9 + 9*4 = 90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A551D3-1DD9-4EC3-B0E5-3AAC16BAC962}"/>
              </a:ext>
            </a:extLst>
          </p:cNvPr>
          <p:cNvSpPr txBox="1"/>
          <p:nvPr/>
        </p:nvSpPr>
        <p:spPr>
          <a:xfrm>
            <a:off x="7241418" y="4135105"/>
            <a:ext cx="1129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8*9 + 9*9 + 9*9 +9*3 =261</a:t>
            </a:r>
          </a:p>
        </p:txBody>
      </p:sp>
    </p:spTree>
    <p:extLst>
      <p:ext uri="{BB962C8B-B14F-4D97-AF65-F5344CB8AC3E}">
        <p14:creationId xmlns:p14="http://schemas.microsoft.com/office/powerpoint/2010/main" val="206529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ED5ACEE-5BAA-4E9A-A3AC-968C3D9D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89560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BF5B6F3-22DF-45AE-8FBB-14DC28B8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0" y="788060"/>
            <a:ext cx="4172961" cy="1889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1AFC3A4-A783-4997-8DCA-2893BFD00200}"/>
              </a:ext>
            </a:extLst>
          </p:cNvPr>
          <p:cNvSpPr txBox="1"/>
          <p:nvPr/>
        </p:nvSpPr>
        <p:spPr>
          <a:xfrm>
            <a:off x="4801971" y="829624"/>
            <a:ext cx="4065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 works on tabular data (rank 1 data)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914AA27-F3D9-4268-8971-72637CF123E5}"/>
              </a:ext>
            </a:extLst>
          </p:cNvPr>
          <p:cNvSpPr/>
          <p:nvPr/>
        </p:nvSpPr>
        <p:spPr>
          <a:xfrm>
            <a:off x="775855" y="1454726"/>
            <a:ext cx="3976254" cy="14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96B216E-BCA1-4BAA-A676-D3917197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8" y="2760302"/>
            <a:ext cx="4172961" cy="18899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5FCE62C-2157-42EB-8E46-9DBEA587563A}"/>
              </a:ext>
            </a:extLst>
          </p:cNvPr>
          <p:cNvCxnSpPr>
            <a:cxnSpLocks/>
          </p:cNvCxnSpPr>
          <p:nvPr/>
        </p:nvCxnSpPr>
        <p:spPr>
          <a:xfrm>
            <a:off x="4801971" y="1527462"/>
            <a:ext cx="111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BBD81EC-9108-4F06-B27B-B653828FF971}"/>
              </a:ext>
            </a:extLst>
          </p:cNvPr>
          <p:cNvSpPr/>
          <p:nvPr/>
        </p:nvSpPr>
        <p:spPr>
          <a:xfrm>
            <a:off x="775855" y="2860113"/>
            <a:ext cx="3893127" cy="18040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110E632-08B9-4A1A-9146-33075AB57847}"/>
              </a:ext>
            </a:extLst>
          </p:cNvPr>
          <p:cNvCxnSpPr>
            <a:cxnSpLocks/>
          </p:cNvCxnSpPr>
          <p:nvPr/>
        </p:nvCxnSpPr>
        <p:spPr>
          <a:xfrm>
            <a:off x="4801971" y="3855026"/>
            <a:ext cx="1113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3D2CFF5-EA1B-46FB-B27B-8721F035A644}"/>
              </a:ext>
            </a:extLst>
          </p:cNvPr>
          <p:cNvSpPr txBox="1"/>
          <p:nvPr/>
        </p:nvSpPr>
        <p:spPr>
          <a:xfrm>
            <a:off x="5964382" y="1364673"/>
            <a:ext cx="1025236" cy="30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67E3771-9436-457C-9484-3F67AE38C85A}"/>
              </a:ext>
            </a:extLst>
          </p:cNvPr>
          <p:cNvSpPr txBox="1"/>
          <p:nvPr/>
        </p:nvSpPr>
        <p:spPr>
          <a:xfrm>
            <a:off x="5915891" y="3699133"/>
            <a:ext cx="1025236" cy="307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C54B862-80CB-4D04-B998-3496752AA2C8}"/>
              </a:ext>
            </a:extLst>
          </p:cNvPr>
          <p:cNvSpPr txBox="1"/>
          <p:nvPr/>
        </p:nvSpPr>
        <p:spPr>
          <a:xfrm>
            <a:off x="4801971" y="2760302"/>
            <a:ext cx="4065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works on multi-dimensional data (rank 2 data)</a:t>
            </a:r>
          </a:p>
        </p:txBody>
      </p:sp>
    </p:spTree>
    <p:extLst>
      <p:ext uri="{BB962C8B-B14F-4D97-AF65-F5344CB8AC3E}">
        <p14:creationId xmlns:p14="http://schemas.microsoft.com/office/powerpoint/2010/main" val="220779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7">
            <a:extLst>
              <a:ext uri="{FF2B5EF4-FFF2-40B4-BE49-F238E27FC236}">
                <a16:creationId xmlns="" xmlns:a16="http://schemas.microsoft.com/office/drawing/2014/main" id="{5FF1EA2F-AC97-414F-A3A0-C6C3E1AFDADB}"/>
              </a:ext>
            </a:extLst>
          </p:cNvPr>
          <p:cNvGrpSpPr>
            <a:grpSpLocks/>
          </p:cNvGrpSpPr>
          <p:nvPr/>
        </p:nvGrpSpPr>
        <p:grpSpPr bwMode="auto">
          <a:xfrm>
            <a:off x="630670" y="839571"/>
            <a:ext cx="3373293" cy="3011993"/>
            <a:chOff x="353684" y="3059766"/>
            <a:chExt cx="3927508" cy="3629534"/>
          </a:xfrm>
        </p:grpSpPr>
        <p:pic>
          <p:nvPicPr>
            <p:cNvPr id="3" name="圖片 3">
              <a:extLst>
                <a:ext uri="{FF2B5EF4-FFF2-40B4-BE49-F238E27FC236}">
                  <a16:creationId xmlns="" xmlns:a16="http://schemas.microsoft.com/office/drawing/2014/main" id="{57F41EB5-EC91-466B-9986-AA03CA75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字方塊 16">
              <a:extLst>
                <a:ext uri="{FF2B5EF4-FFF2-40B4-BE49-F238E27FC236}">
                  <a16:creationId xmlns="" xmlns:a16="http://schemas.microsoft.com/office/drawing/2014/main" id="{CD887360-3CEE-4905-8F5B-1535F9F2E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altLang="zh-TW" dirty="0"/>
                <a:t>Color image</a:t>
              </a:r>
              <a:endParaRPr lang="zh-TW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E40A65-47DD-477B-95DB-F656AAF53E83}"/>
              </a:ext>
            </a:extLst>
          </p:cNvPr>
          <p:cNvSpPr txBox="1"/>
          <p:nvPr/>
        </p:nvSpPr>
        <p:spPr>
          <a:xfrm>
            <a:off x="1738746" y="4259636"/>
            <a:ext cx="209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3 data</a:t>
            </a:r>
          </a:p>
        </p:txBody>
      </p:sp>
      <p:pic>
        <p:nvPicPr>
          <p:cNvPr id="2050" name="Picture 2" descr="https://cdn-images-1.medium.com/max/1600/1*W3elu1yPiJ3bpj8MZrmvwA.gif">
            <a:extLst>
              <a:ext uri="{FF2B5EF4-FFF2-40B4-BE49-F238E27FC236}">
                <a16:creationId xmlns="" xmlns:a16="http://schemas.microsoft.com/office/drawing/2014/main" id="{A9FC5ABB-6990-46E2-8D0A-BF6E69ED95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764" y="1421823"/>
            <a:ext cx="4088630" cy="22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19960C-FCA6-431A-A900-3598EE7980E5}"/>
              </a:ext>
            </a:extLst>
          </p:cNvPr>
          <p:cNvSpPr txBox="1"/>
          <p:nvPr/>
        </p:nvSpPr>
        <p:spPr>
          <a:xfrm>
            <a:off x="5971309" y="4259636"/>
            <a:ext cx="209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4 data</a:t>
            </a:r>
          </a:p>
        </p:txBody>
      </p:sp>
    </p:spTree>
    <p:extLst>
      <p:ext uri="{BB962C8B-B14F-4D97-AF65-F5344CB8AC3E}">
        <p14:creationId xmlns:p14="http://schemas.microsoft.com/office/powerpoint/2010/main" val="42588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1177F-FF89-457E-967E-C5102CEE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0E504D-27E8-46EB-9C0C-F5218D4CF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CNN processed each color channel of a images and reduce the size of each channel in successive convolutional layer</a:t>
            </a:r>
          </a:p>
          <a:p>
            <a:pPr>
              <a:buFontTx/>
              <a:buChar char="-"/>
            </a:pPr>
            <a:r>
              <a:rPr lang="en-US" dirty="0"/>
              <a:t>After the 2-D shape of the channel got small enough, it is transformed into a 1-D vector</a:t>
            </a:r>
          </a:p>
          <a:p>
            <a:pPr>
              <a:buFontTx/>
              <a:buChar char="-"/>
            </a:pPr>
            <a:r>
              <a:rPr lang="en-US" dirty="0"/>
              <a:t>The resulting vector will be applied to a MLP for final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8FE0FD1-F7C7-4C55-BA39-958E498D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27" y="2870200"/>
            <a:ext cx="5396346" cy="2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F0965-B464-431C-8A03-436447D3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682" y="4469127"/>
            <a:ext cx="5998800" cy="605100"/>
          </a:xfrm>
        </p:spPr>
        <p:txBody>
          <a:bodyPr/>
          <a:lstStyle/>
          <a:p>
            <a:r>
              <a:rPr lang="en-US" dirty="0"/>
              <a:t>Convolutional Layer consists of filters applied on different local region of a channel.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C6DB722-7D02-4359-89BB-20BD0159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5" y="69273"/>
            <a:ext cx="4919778" cy="4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A580754-A861-4B6D-B97E-A391B7E2E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4230575"/>
            <a:ext cx="7474555" cy="605100"/>
          </a:xfrm>
        </p:spPr>
        <p:txBody>
          <a:bodyPr/>
          <a:lstStyle/>
          <a:p>
            <a:r>
              <a:rPr lang="en-US" dirty="0"/>
              <a:t>Pooling Layer progressively reduces the spatial size of the representation so one can obtain 1-D vector for final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B0BFDB-95FA-494E-803E-911A88C2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7" y="966787"/>
            <a:ext cx="76771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D314251-4805-4515-905E-F7011B93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6482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8C7D3B3-2B17-46F3-A1A8-D6C45010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="" xmlns:a16="http://schemas.microsoft.com/office/drawing/2014/main" id="{F16F599C-F3A1-48D0-AC64-5B852720780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We want to minimize the following objective:</a:t>
                </a:r>
              </a:p>
              <a:p>
                <a:pPr marL="11430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 </a:t>
                </a:r>
              </a:p>
              <a:p>
                <a:pPr marL="114300" indent="0">
                  <a:buNone/>
                </a:pPr>
                <a:r>
                  <a:rPr lang="en-US" dirty="0"/>
                  <a:t>One can utilize gradient based optimization methods for optimizing neural network.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This implies parameter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𝜕𝜃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6F599C-F3A1-48D0-AC64-5B8527207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92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33FBB4F-0179-4D06-AAEB-38E2EC47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29" y="1541529"/>
            <a:ext cx="4744316" cy="1980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BD6FE5D-0B54-4A42-AC17-9700FAAAB458}"/>
              </a:ext>
            </a:extLst>
          </p:cNvPr>
          <p:cNvSpPr/>
          <p:nvPr/>
        </p:nvSpPr>
        <p:spPr>
          <a:xfrm>
            <a:off x="297873" y="1918855"/>
            <a:ext cx="2335356" cy="5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 sizes and learning rate affect performance </a:t>
            </a:r>
          </a:p>
        </p:txBody>
      </p:sp>
    </p:spTree>
    <p:extLst>
      <p:ext uri="{BB962C8B-B14F-4D97-AF65-F5344CB8AC3E}">
        <p14:creationId xmlns:p14="http://schemas.microsoft.com/office/powerpoint/2010/main" val="24255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72AE7FF-C456-4AFE-86CF-8089926A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91" y="1617993"/>
            <a:ext cx="4792374" cy="1907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03DDF8E-DDEC-4DA9-A0BE-366F62BF8C2F}"/>
              </a:ext>
            </a:extLst>
          </p:cNvPr>
          <p:cNvSpPr/>
          <p:nvPr/>
        </p:nvSpPr>
        <p:spPr>
          <a:xfrm>
            <a:off x="983673" y="1288472"/>
            <a:ext cx="2335356" cy="50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Momentum helps adjust learning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3E00920-AC92-48CD-98A1-D74DB46DF92D}"/>
              </a:ext>
            </a:extLst>
          </p:cNvPr>
          <p:cNvSpPr/>
          <p:nvPr/>
        </p:nvSpPr>
        <p:spPr>
          <a:xfrm>
            <a:off x="665451" y="2805543"/>
            <a:ext cx="2971800" cy="755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There are many methods to adapt learning 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BBBC9FD7-57C6-4E3E-BF83-C91FDB82C53C}"/>
              </a:ext>
            </a:extLst>
          </p:cNvPr>
          <p:cNvSpPr/>
          <p:nvPr/>
        </p:nvSpPr>
        <p:spPr>
          <a:xfrm>
            <a:off x="2874818" y="4052455"/>
            <a:ext cx="3796146" cy="630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How to calculate gradient?</a:t>
            </a:r>
          </a:p>
        </p:txBody>
      </p:sp>
    </p:spTree>
    <p:extLst>
      <p:ext uri="{BB962C8B-B14F-4D97-AF65-F5344CB8AC3E}">
        <p14:creationId xmlns:p14="http://schemas.microsoft.com/office/powerpoint/2010/main" val="83247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F4BD00C-1852-499C-966A-7D02655E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" y="228598"/>
            <a:ext cx="6531342" cy="445423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81B24EF-B260-4F29-BAF0-FA9B0737C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6627" y="1660579"/>
            <a:ext cx="1489391" cy="1590273"/>
          </a:xfrm>
        </p:spPr>
        <p:txBody>
          <a:bodyPr/>
          <a:lstStyle/>
          <a:p>
            <a:pPr marL="152400" indent="0">
              <a:buNone/>
            </a:pPr>
            <a:r>
              <a:rPr lang="en-US" dirty="0"/>
              <a:t>Manual calculation of gradient for a small network is already tedious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1674EF8D-0AF7-423D-AE26-CC50D53FB4C3}"/>
              </a:ext>
            </a:extLst>
          </p:cNvPr>
          <p:cNvSpPr txBox="1">
            <a:spLocks/>
          </p:cNvSpPr>
          <p:nvPr/>
        </p:nvSpPr>
        <p:spPr>
          <a:xfrm>
            <a:off x="7058864" y="714542"/>
            <a:ext cx="1849609" cy="159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○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■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○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■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○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ld Standard TT"/>
              <a:buChar char="■"/>
              <a:defRPr sz="12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152400" indent="0">
              <a:buFont typeface="Old Standard TT"/>
              <a:buNone/>
            </a:pPr>
            <a:r>
              <a:rPr lang="en-US" sz="2400" dirty="0"/>
              <a:t>Manual calculation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EDF4211-AE99-4607-863E-F68F8798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27" y="2935197"/>
            <a:ext cx="1704421" cy="13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6BDD454-19AA-4350-8A22-7DFDC11520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527" y="4405745"/>
            <a:ext cx="7239000" cy="193098"/>
          </a:xfrm>
        </p:spPr>
        <p:txBody>
          <a:bodyPr/>
          <a:lstStyle/>
          <a:p>
            <a:r>
              <a:rPr lang="en-US" sz="2000" dirty="0"/>
              <a:t>Large architecture.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5" descr="Image result for vgg16">
            <a:extLst>
              <a:ext uri="{FF2B5EF4-FFF2-40B4-BE49-F238E27FC236}">
                <a16:creationId xmlns="" xmlns:a16="http://schemas.microsoft.com/office/drawing/2014/main" id="{383FFE83-CA63-4474-89D0-880A84B9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1080738"/>
            <a:ext cx="6481383" cy="24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62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6BDD454-19AA-4350-8A22-7DFDC11520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527" y="4405745"/>
            <a:ext cx="7239000" cy="193098"/>
          </a:xfrm>
        </p:spPr>
        <p:txBody>
          <a:bodyPr/>
          <a:lstStyle/>
          <a:p>
            <a:r>
              <a:rPr lang="en-US" sz="2000" dirty="0"/>
              <a:t>Large, convoluted architecture.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48BBC3-1875-4074-96A1-DEC4326A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60" y="345065"/>
            <a:ext cx="4393795" cy="41491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2693A6CD-BBCB-4C01-A2A8-4C7D4438F30D}"/>
              </a:ext>
            </a:extLst>
          </p:cNvPr>
          <p:cNvSpPr/>
          <p:nvPr/>
        </p:nvSpPr>
        <p:spPr>
          <a:xfrm>
            <a:off x="7183582" y="1911927"/>
            <a:ext cx="1960418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Automatic differentiation on graph</a:t>
            </a:r>
          </a:p>
        </p:txBody>
      </p:sp>
    </p:spTree>
    <p:extLst>
      <p:ext uri="{BB962C8B-B14F-4D97-AF65-F5344CB8AC3E}">
        <p14:creationId xmlns:p14="http://schemas.microsoft.com/office/powerpoint/2010/main" val="282552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1BF16-12EF-49A1-B824-366D6710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8C08D6-C897-4D4A-B104-30ADD269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269422"/>
            <a:ext cx="2286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515FEF3-666A-4454-89E4-52788F3B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1762125"/>
            <a:ext cx="3686175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21150EF-67E2-45B1-A3F4-20525561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107" y="3423371"/>
            <a:ext cx="34861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D314251-4805-4515-905E-F7011B93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in SPARK</a:t>
            </a:r>
          </a:p>
        </p:txBody>
      </p:sp>
    </p:spTree>
    <p:extLst>
      <p:ext uri="{BB962C8B-B14F-4D97-AF65-F5344CB8AC3E}">
        <p14:creationId xmlns:p14="http://schemas.microsoft.com/office/powerpoint/2010/main" val="345049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AD7B0-965D-3F42-A43D-92930443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dirty="0"/>
              <a:t> should we use Spark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B11568-A5DF-4145-86C2-55714D166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</a:t>
            </a:r>
            <a:r>
              <a:rPr lang="en-US" dirty="0"/>
              <a:t> in processing data (in-memory computing).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Unified engine </a:t>
            </a:r>
            <a:r>
              <a:rPr lang="en-US" dirty="0"/>
              <a:t>for multiple things (run distributed SQL, create data pipelines, ingest data into a database, run Machine Learning algorithms, work with graphs, data streams and much more.)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High-level APIs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/>
              <a:t>“democratize” the “superpower” of big data, enabling everyone to easily integrate scalable deep learning into their workflows, from machine learning practitioners to business analysts.</a:t>
            </a:r>
          </a:p>
        </p:txBody>
      </p:sp>
    </p:spTree>
    <p:extLst>
      <p:ext uri="{BB962C8B-B14F-4D97-AF65-F5344CB8AC3E}">
        <p14:creationId xmlns:p14="http://schemas.microsoft.com/office/powerpoint/2010/main" val="139585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AD7B0-965D-3F42-A43D-92930443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When</a:t>
            </a:r>
            <a:r>
              <a:rPr lang="en-US" dirty="0"/>
              <a:t> should we use Spark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B11568-A5DF-4145-86C2-55714D166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Deep learning libraries are best used within Spark jobs for tasks such as: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Distributed inference</a:t>
            </a:r>
            <a:r>
              <a:rPr lang="en-US" dirty="0"/>
              <a:t>: Each worker task makes predictions for a subset of instances.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Distributed model selection</a:t>
            </a:r>
            <a:r>
              <a:rPr lang="en-US" dirty="0"/>
              <a:t>: Each worker task fits a model using a different set of training parameters. Each worker task uses a local dataset.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0C682-D401-1E49-A47E-879F1FE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to use Deep Learning in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3FE0DC-FFCB-1C49-AA2C-6DFD7A57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  <a:p>
            <a:r>
              <a:rPr lang="en-US" dirty="0"/>
              <a:t>Featurization and transfer learning</a:t>
            </a:r>
          </a:p>
          <a:p>
            <a:r>
              <a:rPr lang="en-US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823157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0C682-D401-1E49-A47E-879F1FE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to use Deep Learning in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3FE0DC-FFCB-1C49-AA2C-6DFD7A57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Inference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 a pretrained model on common datasets (e.g., Faster R-CNN, YOLO) then apply in parallel using a Spark function</a:t>
            </a:r>
          </a:p>
          <a:p>
            <a:pPr marL="11430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Featurization and transfer learning</a:t>
            </a:r>
          </a:p>
          <a:p>
            <a:r>
              <a:rPr lang="en-US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49676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High-level Overview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71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0C682-D401-1E49-A47E-879F1FE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to use Deep Learning in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3FE0DC-FFCB-1C49-AA2C-6DFD7A57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Inference</a:t>
            </a:r>
          </a:p>
          <a:p>
            <a:pPr marL="11430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Featurization and transfer learning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Take an existing model as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featurizer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to learn models for a new problem (transfer learning).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generally involves the last few layers of the pretrained model and retrains them with the data of interest (which can be smaller size because it updates fewer parameters).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92319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0C682-D401-1E49-A47E-879F1FE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to use Deep Learning in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3FE0DC-FFCB-1C49-AA2C-6DFD7A57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Inference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Featurization and transfer learning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training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Train a new deep learning from scratch. Two (02) common methods: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Parallelize the training of a single model over multiple servers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Train multiple instances of similar models in parallel, accelerating the model search and tuning process</a:t>
            </a:r>
          </a:p>
          <a:p>
            <a:pPr marL="11430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* In case parallel training is not necessary, Spark libraries can be used to extract data and export it to a single-machine training script using native data format of frameworks (like TensorFlow).</a:t>
            </a:r>
          </a:p>
        </p:txBody>
      </p:sp>
    </p:spTree>
    <p:extLst>
      <p:ext uri="{BB962C8B-B14F-4D97-AF65-F5344CB8AC3E}">
        <p14:creationId xmlns:p14="http://schemas.microsoft.com/office/powerpoint/2010/main" val="426052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D314251-4805-4515-905E-F7011B93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526350"/>
            <a:ext cx="7888206" cy="4090800"/>
          </a:xfrm>
        </p:spPr>
        <p:txBody>
          <a:bodyPr/>
          <a:lstStyle/>
          <a:p>
            <a:r>
              <a:rPr lang="en-US" dirty="0"/>
              <a:t>Deep Learning Libraries</a:t>
            </a:r>
            <a:br>
              <a:rPr lang="en-US" dirty="0"/>
            </a:br>
            <a:r>
              <a:rPr lang="en-US" dirty="0"/>
              <a:t>in SPARK</a:t>
            </a:r>
          </a:p>
        </p:txBody>
      </p:sp>
    </p:spTree>
    <p:extLst>
      <p:ext uri="{BB962C8B-B14F-4D97-AF65-F5344CB8AC3E}">
        <p14:creationId xmlns:p14="http://schemas.microsoft.com/office/powerpoint/2010/main" val="3397491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C0C682-D401-1E49-A47E-879F1FE1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Deep Learning Libraries in Spark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7011293-5160-FE4E-8613-5009DB0D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582938"/>
              </p:ext>
            </p:extLst>
          </p:nvPr>
        </p:nvGraphicFramePr>
        <p:xfrm>
          <a:off x="425303" y="1163940"/>
          <a:ext cx="8208333" cy="3698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1330">
                  <a:extLst>
                    <a:ext uri="{9D8B030D-6E8A-4147-A177-3AD203B41FA5}">
                      <a16:colId xmlns="" xmlns:a16="http://schemas.microsoft.com/office/drawing/2014/main" val="648876943"/>
                    </a:ext>
                  </a:extLst>
                </a:gridCol>
                <a:gridCol w="1850065">
                  <a:extLst>
                    <a:ext uri="{9D8B030D-6E8A-4147-A177-3AD203B41FA5}">
                      <a16:colId xmlns="" xmlns:a16="http://schemas.microsoft.com/office/drawing/2014/main" val="3389106942"/>
                    </a:ext>
                  </a:extLst>
                </a:gridCol>
                <a:gridCol w="4486938">
                  <a:extLst>
                    <a:ext uri="{9D8B030D-6E8A-4147-A177-3AD203B41FA5}">
                      <a16:colId xmlns="" xmlns:a16="http://schemas.microsoft.com/office/drawing/2014/main" val="1501981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0" dirty="0"/>
                        <a:t>Library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Underlying DL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Use cases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9959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BigDL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BigDL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Distributed training, inference, ML Pipeline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79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DeepLearning4J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/>
                        <a:t>DeepLearning4J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Inference, transfer learning, distributed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450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Deep Learning</a:t>
                      </a:r>
                    </a:p>
                    <a:p>
                      <a:r>
                        <a:rPr lang="en-US" sz="1600" b="0" dirty="0"/>
                        <a:t>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TensorFlow, </a:t>
                      </a:r>
                      <a:r>
                        <a:rPr lang="en-US" sz="1600" b="0" dirty="0" err="1"/>
                        <a:t>Keras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Inference, transfer learning, multi-model training, ML Pipeline and Spark SQL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873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Mlib</a:t>
                      </a:r>
                      <a:r>
                        <a:rPr lang="en-US" sz="1600" b="0" dirty="0"/>
                        <a:t>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Distributed training, ML Pipeline integration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6546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TensorFlowOnSpark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TensorFlow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/>
                        <a:t>Distributed training, ML Pipeline integration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21583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TensorFrames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TensorFlow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Inference, transfer learning, </a:t>
                      </a:r>
                      <a:r>
                        <a:rPr lang="en-US" sz="1600" b="0" dirty="0" err="1"/>
                        <a:t>DataFrame</a:t>
                      </a:r>
                      <a:r>
                        <a:rPr lang="en-US" sz="1600" b="0" dirty="0"/>
                        <a:t>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514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88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DE4F57-094E-334B-816B-744B44C7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sz="2800" dirty="0"/>
              <a:t> of Deep Learning Pipelines (DLP) in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2B649F-AAA3-DD4C-9777-D636820A8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Pipelines provides high-level APIs for scalable deep learning by integrating popular deep learning frameworks with ML Pipelines and Spark SQL</a:t>
            </a:r>
          </a:p>
          <a:p>
            <a:endParaRPr lang="en-US" dirty="0"/>
          </a:p>
          <a:p>
            <a:r>
              <a:rPr lang="en-US" dirty="0"/>
              <a:t>Currently only offers an API in Python, which is designed to work closely with existing Python deep learning packages such as TensorFlow and </a:t>
            </a:r>
            <a:r>
              <a:rPr lang="en-US" dirty="0" err="1"/>
              <a:t>Keras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aspects of deep learning can be done in a few lines of code!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68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1C4B8-69A2-AF47-A5DB-B1DD65BCE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7269"/>
            <a:ext cx="8520600" cy="6132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dirty="0"/>
              <a:t> of using pretrained model for image</a:t>
            </a:r>
            <a:br>
              <a:rPr lang="en-US" dirty="0"/>
            </a:b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Deep Image Predictor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3E9C3BA-F89F-9E41-BFB3-3D827113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2" y="1533641"/>
            <a:ext cx="8757362" cy="3089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463361E-3C9B-A24E-9AC7-41A4B5F6D01A}"/>
              </a:ext>
            </a:extLst>
          </p:cNvPr>
          <p:cNvSpPr/>
          <p:nvPr/>
        </p:nvSpPr>
        <p:spPr>
          <a:xfrm>
            <a:off x="295934" y="3358252"/>
            <a:ext cx="2823386" cy="4735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DF17C57-BF33-8F48-9AFC-45B457A5257E}"/>
              </a:ext>
            </a:extLst>
          </p:cNvPr>
          <p:cNvCxnSpPr>
            <a:stCxn id="8" idx="3"/>
          </p:cNvCxnSpPr>
          <p:nvPr/>
        </p:nvCxnSpPr>
        <p:spPr>
          <a:xfrm>
            <a:off x="3119320" y="3595016"/>
            <a:ext cx="1082190" cy="84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80F201C-7578-D442-ABAF-CB94CF6026BD}"/>
              </a:ext>
            </a:extLst>
          </p:cNvPr>
          <p:cNvSpPr txBox="1"/>
          <p:nvPr/>
        </p:nvSpPr>
        <p:spPr>
          <a:xfrm>
            <a:off x="4422228" y="3441127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 the deep learning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A193A4-DAF9-3B4C-876A-C5CA6C2B2B6A}"/>
              </a:ext>
            </a:extLst>
          </p:cNvPr>
          <p:cNvSpPr/>
          <p:nvPr/>
        </p:nvSpPr>
        <p:spPr>
          <a:xfrm>
            <a:off x="944946" y="4133013"/>
            <a:ext cx="6307191" cy="1728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253FF05-91FC-8F48-9D58-1C21D4E40AF7}"/>
              </a:ext>
            </a:extLst>
          </p:cNvPr>
          <p:cNvCxnSpPr>
            <a:cxnSpLocks/>
          </p:cNvCxnSpPr>
          <p:nvPr/>
        </p:nvCxnSpPr>
        <p:spPr>
          <a:xfrm>
            <a:off x="6850493" y="4305846"/>
            <a:ext cx="0" cy="31702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38B264-F639-2441-BF08-95129E1EC6A1}"/>
              </a:ext>
            </a:extLst>
          </p:cNvPr>
          <p:cNvSpPr txBox="1"/>
          <p:nvPr/>
        </p:nvSpPr>
        <p:spPr>
          <a:xfrm>
            <a:off x="5037211" y="4689109"/>
            <a:ext cx="3903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Specify the model name to use the transformer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EA68128-DFFB-714C-BD24-4F891B61AD29}"/>
              </a:ext>
            </a:extLst>
          </p:cNvPr>
          <p:cNvSpPr txBox="1"/>
          <p:nvPr/>
        </p:nvSpPr>
        <p:spPr>
          <a:xfrm>
            <a:off x="132305" y="4737122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(show example run in Databricks)</a:t>
            </a:r>
          </a:p>
        </p:txBody>
      </p:sp>
    </p:spTree>
    <p:extLst>
      <p:ext uri="{BB962C8B-B14F-4D97-AF65-F5344CB8AC3E}">
        <p14:creationId xmlns:p14="http://schemas.microsoft.com/office/powerpoint/2010/main" val="26342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47635-8CDB-C245-8548-AAC30C72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 </a:t>
            </a:r>
            <a:r>
              <a:rPr lang="en-US" dirty="0"/>
              <a:t>of transfer learning with DLP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77DA444-0CBB-9047-B1A7-F6C43CE1E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9BDE36F-8658-124A-951A-5BD93042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97" y="1171600"/>
            <a:ext cx="6300856" cy="35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80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47635-8CDB-C245-8548-AAC30C72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 </a:t>
            </a:r>
            <a:r>
              <a:rPr lang="en-US" dirty="0"/>
              <a:t>of transfer learning with DLP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77DA444-0CBB-9047-B1A7-F6C43CE1E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FFF1550-1195-0D4B-8717-909B4537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4" y="1171600"/>
            <a:ext cx="8229132" cy="321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78A9D5-FE83-7B41-9924-60824BDD8467}"/>
              </a:ext>
            </a:extLst>
          </p:cNvPr>
          <p:cNvSpPr txBox="1"/>
          <p:nvPr/>
        </p:nvSpPr>
        <p:spPr>
          <a:xfrm>
            <a:off x="132305" y="4737122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(show example run in Databricks)</a:t>
            </a:r>
          </a:p>
        </p:txBody>
      </p:sp>
    </p:spTree>
    <p:extLst>
      <p:ext uri="{BB962C8B-B14F-4D97-AF65-F5344CB8AC3E}">
        <p14:creationId xmlns:p14="http://schemas.microsoft.com/office/powerpoint/2010/main" val="383094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E6BE79-0773-164F-9B3A-4F42E220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 </a:t>
            </a:r>
            <a:r>
              <a:rPr lang="en-US" dirty="0"/>
              <a:t>of transfer learning with DLP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EA1246-AE62-1C42-9AA8-D1957F7CD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850661-2062-C64A-8DE4-FA979F251738}"/>
              </a:ext>
            </a:extLst>
          </p:cNvPr>
          <p:cNvSpPr txBox="1"/>
          <p:nvPr/>
        </p:nvSpPr>
        <p:spPr>
          <a:xfrm>
            <a:off x="132305" y="4737122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(show example run in Databricks)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553C6C1-1FB7-954A-9E8B-610D1951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8" y="1058225"/>
            <a:ext cx="8405303" cy="36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D314251-4805-4515-905E-F7011B93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526350"/>
            <a:ext cx="7888206" cy="409080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88097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Simple Neural Network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2136256" y="3891887"/>
            <a:ext cx="2944538" cy="432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73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 </a:t>
            </a:r>
            <a:endParaRPr dirty="0"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078" y="1661172"/>
            <a:ext cx="4060549" cy="171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 rot="10800000" flipH="1">
            <a:off x="3069121" y="3379097"/>
            <a:ext cx="12009" cy="6397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85;p17"/>
          <p:cNvCxnSpPr/>
          <p:nvPr/>
        </p:nvCxnSpPr>
        <p:spPr>
          <a:xfrm rot="10800000">
            <a:off x="3810001" y="3379097"/>
            <a:ext cx="258416" cy="6397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126" y="1192695"/>
            <a:ext cx="2791130" cy="249389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2283964" y="4081669"/>
            <a:ext cx="3964435" cy="3279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3773" b="-132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75" y="755950"/>
            <a:ext cx="7863650" cy="30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77352A36-4BC3-4FB9-A232-1662C1FA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91547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6B5C68-4940-4472-AC6E-B731E0E1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18B92DC-DAE3-4F3B-88A6-33C45F35B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Deep Learning refers to model with a lot of hidden layers and parameters.</a:t>
            </a:r>
          </a:p>
          <a:p>
            <a:pPr marL="114300" indent="0">
              <a:buNone/>
            </a:pPr>
            <a:r>
              <a:rPr lang="en-US" dirty="0"/>
              <a:t>Deep learning typically refers to machine learning method that utilized Convolutional Network and Recurrent Network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Google Shape;96;p19">
            <a:extLst>
              <a:ext uri="{FF2B5EF4-FFF2-40B4-BE49-F238E27FC236}">
                <a16:creationId xmlns="" xmlns:a16="http://schemas.microsoft.com/office/drawing/2014/main" id="{49C5FD83-1AD1-4D0A-84FA-BDEF74D41E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7554" y="2438817"/>
            <a:ext cx="5566845" cy="16713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AAE856FF-AE83-4801-BF10-5B8212448A76}"/>
              </a:ext>
            </a:extLst>
          </p:cNvPr>
          <p:cNvSpPr/>
          <p:nvPr/>
        </p:nvSpPr>
        <p:spPr>
          <a:xfrm>
            <a:off x="385657" y="2800354"/>
            <a:ext cx="1106966" cy="8269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hidden layer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088CB6A-CCF7-4AC8-9CCB-22D93318E728}"/>
              </a:ext>
            </a:extLst>
          </p:cNvPr>
          <p:cNvSpPr/>
          <p:nvPr/>
        </p:nvSpPr>
        <p:spPr>
          <a:xfrm>
            <a:off x="7597589" y="2786160"/>
            <a:ext cx="1106966" cy="8269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2 hidden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0A9D1D0-D23E-4E5D-A842-9484C0A53F5A}"/>
              </a:ext>
            </a:extLst>
          </p:cNvPr>
          <p:cNvSpPr txBox="1"/>
          <p:nvPr/>
        </p:nvSpPr>
        <p:spPr>
          <a:xfrm>
            <a:off x="2655794" y="4390469"/>
            <a:ext cx="4370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can be actually considered non-deep network</a:t>
            </a:r>
          </a:p>
        </p:txBody>
      </p:sp>
    </p:spTree>
    <p:extLst>
      <p:ext uri="{BB962C8B-B14F-4D97-AF65-F5344CB8AC3E}">
        <p14:creationId xmlns:p14="http://schemas.microsoft.com/office/powerpoint/2010/main" val="3085271281"/>
      </p:ext>
    </p:extLst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908</Words>
  <Application>Microsoft Office PowerPoint</Application>
  <PresentationFormat>On-screen Show (16:9)</PresentationFormat>
  <Paragraphs>134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Old Standard TT</vt:lpstr>
      <vt:lpstr>MS PGothic</vt:lpstr>
      <vt:lpstr>Arial</vt:lpstr>
      <vt:lpstr>Cambria Math</vt:lpstr>
      <vt:lpstr>Paperback</vt:lpstr>
      <vt:lpstr>Deep Learning in Spark</vt:lpstr>
      <vt:lpstr>Background</vt:lpstr>
      <vt:lpstr>High-level Overview</vt:lpstr>
      <vt:lpstr>Simple Neural Network</vt:lpstr>
      <vt:lpstr>PowerPoint Presentation</vt:lpstr>
      <vt:lpstr>PowerPoint Presentation</vt:lpstr>
      <vt:lpstr>PowerPoint Presentation</vt:lpstr>
      <vt:lpstr>Deep Learning</vt:lpstr>
      <vt:lpstr>Deep Learning</vt:lpstr>
      <vt:lpstr>How large is Deep Model</vt:lpstr>
      <vt:lpstr>Convolutional Network</vt:lpstr>
      <vt:lpstr>PowerPoint Presentation</vt:lpstr>
      <vt:lpstr>PowerPoint Presentation</vt:lpstr>
      <vt:lpstr>CNN architecture</vt:lpstr>
      <vt:lpstr>PowerPoint Presentation</vt:lpstr>
      <vt:lpstr>PowerPoint Presentation</vt:lpstr>
      <vt:lpstr>Training Neural Network</vt:lpstr>
      <vt:lpstr>Optimization</vt:lpstr>
      <vt:lpstr>PowerPoint Presentation</vt:lpstr>
      <vt:lpstr>PowerPoint Presentation</vt:lpstr>
      <vt:lpstr>PowerPoint Presentation</vt:lpstr>
      <vt:lpstr>Large architecture.  </vt:lpstr>
      <vt:lpstr>Large, convoluted architecture.  </vt:lpstr>
      <vt:lpstr>Automatic Differentiation</vt:lpstr>
      <vt:lpstr>Deep Learning  in SPARK</vt:lpstr>
      <vt:lpstr>Why should we use Spark for Deep Learning</vt:lpstr>
      <vt:lpstr>When should we use Spark for Deep Learning</vt:lpstr>
      <vt:lpstr>How to use Deep Learning in Spark</vt:lpstr>
      <vt:lpstr>How to use Deep Learning in Spark</vt:lpstr>
      <vt:lpstr>How to use Deep Learning in Spark</vt:lpstr>
      <vt:lpstr>How to use Deep Learning in Spark</vt:lpstr>
      <vt:lpstr>Deep Learning Libraries in SPARK</vt:lpstr>
      <vt:lpstr>Deep Learning Libraries in Spark</vt:lpstr>
      <vt:lpstr>Example of Deep Learning Pipelines (DLP) in Spark</vt:lpstr>
      <vt:lpstr>Example of using pretrained model for image Deep Image Predictor</vt:lpstr>
      <vt:lpstr>Example of transfer learning with DLP</vt:lpstr>
      <vt:lpstr>Example of transfer learning with DLP</vt:lpstr>
      <vt:lpstr>Example of transfer learning with DLP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Spark</dc:title>
  <cp:lastModifiedBy>Saquer, Jamil M</cp:lastModifiedBy>
  <cp:revision>33</cp:revision>
  <dcterms:modified xsi:type="dcterms:W3CDTF">2018-12-05T17:45:47Z</dcterms:modified>
</cp:coreProperties>
</file>